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82" r:id="rId4"/>
    <p:sldId id="277" r:id="rId5"/>
    <p:sldId id="276" r:id="rId6"/>
    <p:sldId id="266" r:id="rId7"/>
    <p:sldId id="259" r:id="rId8"/>
    <p:sldId id="293" r:id="rId9"/>
    <p:sldId id="280" r:id="rId10"/>
    <p:sldId id="260" r:id="rId11"/>
    <p:sldId id="279" r:id="rId12"/>
    <p:sldId id="294" r:id="rId13"/>
    <p:sldId id="287" r:id="rId14"/>
    <p:sldId id="258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FF61F-F7F8-4A04-B621-C0396A070B34}" v="1" dt="2019-09-19T21:21:57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6" autoAdjust="0"/>
    <p:restoredTop sz="94660"/>
  </p:normalViewPr>
  <p:slideViewPr>
    <p:cSldViewPr>
      <p:cViewPr varScale="1">
        <p:scale>
          <a:sx n="69" d="100"/>
          <a:sy n="69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>
      <p:cViewPr varScale="1">
        <p:scale>
          <a:sx n="56" d="100"/>
          <a:sy n="56" d="100"/>
        </p:scale>
        <p:origin x="18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13DD5-16CF-42C6-A58F-D736EFB7F57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61EFB-D513-4126-825B-75290A177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75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5.29412" units="1/cm"/>
          <inkml:channelProperty channel="Y" name="resolution" value="35.29412" units="1/cm"/>
          <inkml:channelProperty channel="T" name="resolution" value="1" units="1/dev"/>
        </inkml:channelProperties>
      </inkml:inkSource>
      <inkml:timestamp xml:id="ts0" timeString="2017-09-25T16:22:54.7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10118 15812 0,'0'21'16,"21"0"46,0-21-62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5.29412" units="1/cm"/>
          <inkml:channelProperty channel="Y" name="resolution" value="35.29412" units="1/cm"/>
          <inkml:channelProperty channel="T" name="resolution" value="1" units="1/dev"/>
        </inkml:channelProperties>
      </inkml:inkSource>
      <inkml:timestamp xml:id="ts0" timeString="2017-09-25T16:22:54.7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10118 15812 0,'0'21'16,"21"0"46,0-21-62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79C0C-0FA5-4550-A471-717B43AA34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9621F-988F-4532-A275-3E0CEDB0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8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1CB7CE-BD80-4488-8BA5-30F96FBA75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0F536C-957C-42D5-BCA6-F8847D8396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kQBVneC30o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Poetic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Essential Question:  What </a:t>
            </a:r>
            <a:r>
              <a:rPr lang="en-US" dirty="0" smtClean="0"/>
              <a:t>are the characteristics of poetry and </a:t>
            </a:r>
            <a:r>
              <a:rPr lang="en-US" dirty="0"/>
              <a:t>how and why do poets use them?</a:t>
            </a:r>
          </a:p>
        </p:txBody>
      </p:sp>
    </p:spTree>
    <p:extLst>
      <p:ext uri="{BB962C8B-B14F-4D97-AF65-F5344CB8AC3E}">
        <p14:creationId xmlns:p14="http://schemas.microsoft.com/office/powerpoint/2010/main" val="19699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Rhythm?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rhythm that everyone carries around with them every day?</a:t>
            </a:r>
          </a:p>
          <a:p>
            <a:r>
              <a:rPr lang="en-US" dirty="0"/>
              <a:t>Rhythm is a musical quality based on </a:t>
            </a:r>
            <a:r>
              <a:rPr lang="en-US" dirty="0" smtClean="0"/>
              <a:t>repetition of stressed syllables</a:t>
            </a:r>
            <a:endParaRPr lang="en-US" dirty="0"/>
          </a:p>
          <a:p>
            <a:r>
              <a:rPr lang="en-US" dirty="0"/>
              <a:t>A strong regular repeated pattern of movement or sound</a:t>
            </a:r>
          </a:p>
          <a:p>
            <a:r>
              <a:rPr lang="en-US" dirty="0"/>
              <a:t> Are there any beatboxers in the house?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Rhyme?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 as obvious as you might think</a:t>
            </a:r>
          </a:p>
          <a:p>
            <a:pPr lvl="1"/>
            <a:r>
              <a:rPr lang="en-US" u="sng" dirty="0"/>
              <a:t>Rhyme</a:t>
            </a:r>
            <a:r>
              <a:rPr lang="en-US" dirty="0"/>
              <a:t> is the repetition of the sound of the stressed vowel and any sounds that follow it in words that are close together</a:t>
            </a:r>
          </a:p>
          <a:p>
            <a:pPr lvl="2"/>
            <a:r>
              <a:rPr lang="en-US" dirty="0"/>
              <a:t>Nails and whales</a:t>
            </a:r>
          </a:p>
          <a:p>
            <a:pPr lvl="2"/>
            <a:r>
              <a:rPr lang="en-US" dirty="0"/>
              <a:t>Material and cereal</a:t>
            </a:r>
          </a:p>
          <a:p>
            <a:pPr lvl="2"/>
            <a:r>
              <a:rPr lang="en-US" dirty="0"/>
              <a:t>Icicle and bicycle</a:t>
            </a:r>
          </a:p>
          <a:p>
            <a:pPr lvl="1"/>
            <a:r>
              <a:rPr lang="en-US" u="sng" dirty="0"/>
              <a:t>Approximate</a:t>
            </a:r>
            <a:r>
              <a:rPr lang="en-US" dirty="0"/>
              <a:t> rhyme</a:t>
            </a:r>
          </a:p>
          <a:p>
            <a:pPr lvl="2"/>
            <a:r>
              <a:rPr lang="en-US" dirty="0"/>
              <a:t>Words that repeat some sounds but are not exact echoes</a:t>
            </a:r>
          </a:p>
          <a:p>
            <a:pPr lvl="2"/>
            <a:r>
              <a:rPr lang="en-US" dirty="0"/>
              <a:t>Also known as half rhymes, off rhymes, slant rhymes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642480" y="5692320"/>
              <a:ext cx="15480" cy="15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3120" y="5682960"/>
                <a:ext cx="34200" cy="3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97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Rhymes with Orange?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/>
            <a:endParaRPr lang="en-US" dirty="0"/>
          </a:p>
          <a:p>
            <a:pPr lvl="2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642480" y="5692320"/>
              <a:ext cx="15480" cy="15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3120" y="5682960"/>
                <a:ext cx="34200" cy="3420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_kQBVneC30o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85800" y="1736487"/>
            <a:ext cx="7060112" cy="397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Rhyme,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End rhyme</a:t>
            </a:r>
          </a:p>
          <a:p>
            <a:pPr lvl="1"/>
            <a:r>
              <a:rPr lang="en-US" dirty="0"/>
              <a:t>Rhymes that occur at the end of lines</a:t>
            </a:r>
          </a:p>
          <a:p>
            <a:pPr lvl="1"/>
            <a:r>
              <a:rPr lang="en-US" dirty="0"/>
              <a:t>Examples</a:t>
            </a:r>
          </a:p>
          <a:p>
            <a:pPr lvl="1"/>
            <a:r>
              <a:rPr lang="en-US" dirty="0"/>
              <a:t>Write one</a:t>
            </a:r>
          </a:p>
          <a:p>
            <a:r>
              <a:rPr lang="en-US" dirty="0"/>
              <a:t>Internal rhyme</a:t>
            </a:r>
          </a:p>
          <a:p>
            <a:pPr lvl="1"/>
            <a:r>
              <a:rPr lang="en-US" dirty="0"/>
              <a:t>Rhymes that occur inside the lines</a:t>
            </a:r>
          </a:p>
          <a:p>
            <a:pPr lvl="1"/>
            <a:r>
              <a:rPr lang="en-US" dirty="0"/>
              <a:t>“Ah distinctly I remember it was in the bleak December and each separate dying ember wrought its ghost upon the floor” – Poe</a:t>
            </a:r>
          </a:p>
          <a:p>
            <a:pPr lvl="1"/>
            <a:r>
              <a:rPr lang="en-US" dirty="0"/>
              <a:t>Write one</a:t>
            </a:r>
          </a:p>
          <a:p>
            <a:r>
              <a:rPr lang="en-US" dirty="0"/>
              <a:t>Rhyme scheme – a regular pattern of end rhyme which defines the shape of a poem and holds it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What is the rhyme scheme of “Still I Rise”?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Repetition?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phrase, stanza, or word that is repeated throughout the work to clearly establish something important</a:t>
            </a:r>
          </a:p>
          <a:p>
            <a:pPr lvl="1"/>
            <a:r>
              <a:rPr lang="en-US" dirty="0"/>
              <a:t>At the end of a verse, or not.</a:t>
            </a:r>
          </a:p>
          <a:p>
            <a:pPr lvl="2"/>
            <a:r>
              <a:rPr lang="en-US" dirty="0"/>
              <a:t>“this morning</a:t>
            </a:r>
          </a:p>
          <a:p>
            <a:pPr marL="457200" lvl="1" indent="0">
              <a:buNone/>
            </a:pPr>
            <a:r>
              <a:rPr lang="en-US" dirty="0"/>
              <a:t>     	     </a:t>
            </a:r>
            <a:r>
              <a:rPr lang="en-US" sz="2400" dirty="0"/>
              <a:t>this morning</a:t>
            </a:r>
          </a:p>
          <a:p>
            <a:pPr marL="457200" lvl="1"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i</a:t>
            </a:r>
            <a:r>
              <a:rPr lang="en-US" sz="2400" dirty="0"/>
              <a:t> met myself</a:t>
            </a:r>
          </a:p>
          <a:p>
            <a:pPr marL="457200" lvl="1" indent="0">
              <a:buNone/>
            </a:pPr>
            <a:r>
              <a:rPr lang="en-US" sz="2400" dirty="0"/>
              <a:t>coming in”</a:t>
            </a:r>
          </a:p>
          <a:p>
            <a:pPr marL="457200" lvl="1" indent="0">
              <a:buNone/>
            </a:pPr>
            <a:r>
              <a:rPr lang="en-US" sz="2400" dirty="0"/>
              <a:t>		 - Clifton</a:t>
            </a:r>
          </a:p>
          <a:p>
            <a:pPr marL="434340" indent="-342900"/>
            <a:r>
              <a:rPr lang="en-US" sz="2700" dirty="0"/>
              <a:t>Common in music in the form of a refrain or chorus</a:t>
            </a:r>
          </a:p>
          <a:p>
            <a:pPr marL="434340" indent="-342900"/>
            <a:r>
              <a:rPr lang="en-US" sz="2700" dirty="0"/>
              <a:t>Why do poets use repetition?</a:t>
            </a:r>
          </a:p>
          <a:p>
            <a:pPr marL="800100" lvl="1" indent="-342900"/>
            <a:r>
              <a:rPr lang="en-US" sz="2400" dirty="0"/>
              <a:t>To make a point, to make a rhythm, pattern, beat</a:t>
            </a:r>
          </a:p>
        </p:txBody>
      </p:sp>
    </p:spTree>
    <p:extLst>
      <p:ext uri="{BB962C8B-B14F-4D97-AF65-F5344CB8AC3E}">
        <p14:creationId xmlns:p14="http://schemas.microsoft.com/office/powerpoint/2010/main" val="9996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Start with the question, “Why did the poet write this poem?” and go from there.</a:t>
            </a:r>
          </a:p>
          <a:p>
            <a:r>
              <a:rPr lang="en-US" dirty="0"/>
              <a:t>Theme indicates the message the poet is trying to communicate</a:t>
            </a:r>
          </a:p>
          <a:p>
            <a:pPr lvl="1"/>
            <a:r>
              <a:rPr lang="en-US" dirty="0"/>
              <a:t>Can answer the questions:</a:t>
            </a:r>
          </a:p>
          <a:p>
            <a:pPr lvl="2"/>
            <a:r>
              <a:rPr lang="en-US" dirty="0"/>
              <a:t>“What is the poem trying to say?”</a:t>
            </a:r>
          </a:p>
          <a:p>
            <a:pPr lvl="2"/>
            <a:r>
              <a:rPr lang="en-US" dirty="0"/>
              <a:t>“What’s the point?”</a:t>
            </a:r>
          </a:p>
          <a:p>
            <a:pPr lvl="2"/>
            <a:r>
              <a:rPr lang="en-US" dirty="0"/>
              <a:t>“What message am I getting from this?” </a:t>
            </a:r>
          </a:p>
          <a:p>
            <a:pPr lvl="1"/>
            <a:r>
              <a:rPr lang="en-US" dirty="0"/>
              <a:t>Theme is </a:t>
            </a:r>
            <a:r>
              <a:rPr lang="en-US" i="1" dirty="0"/>
              <a:t>never</a:t>
            </a:r>
            <a:r>
              <a:rPr lang="en-US" dirty="0"/>
              <a:t> one word.  It is always a complete sentence.  Topic is one word.</a:t>
            </a:r>
          </a:p>
          <a:p>
            <a:pPr lvl="2"/>
            <a:r>
              <a:rPr lang="en-US" dirty="0"/>
              <a:t>Example:  Sometimes, as horrible as it may be, death is unexplainable.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poetry?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language, imagery, and rhythm to express emotion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Written in verse: </a:t>
            </a:r>
            <a:r>
              <a:rPr lang="en-US" dirty="0"/>
              <a:t>writing arranged with a metrical rhythm, typically having a rhyme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(prose: no regular rhythm or rhyme, follows grammar rules)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Figures of Speech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Comparison for both fun and purpose</a:t>
            </a:r>
          </a:p>
        </p:txBody>
      </p:sp>
    </p:spTree>
    <p:extLst>
      <p:ext uri="{BB962C8B-B14F-4D97-AF65-F5344CB8AC3E}">
        <p14:creationId xmlns:p14="http://schemas.microsoft.com/office/powerpoint/2010/main" val="11855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figure of Speech/Figurative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Expressions that put aside literal meanings in favor of using imaginative comparisons</a:t>
            </a:r>
          </a:p>
          <a:p>
            <a:r>
              <a:rPr lang="en-US" dirty="0"/>
              <a:t>Always based on comparisons – not literally true</a:t>
            </a:r>
          </a:p>
          <a:p>
            <a:pPr lvl="1"/>
            <a:r>
              <a:rPr lang="en-US" dirty="0"/>
              <a:t>Example:  “You are on fire!” and “I laughed so hard I…”</a:t>
            </a:r>
          </a:p>
          <a:p>
            <a:r>
              <a:rPr lang="en-US" dirty="0"/>
              <a:t>Literal – true and meant to be taken as true</a:t>
            </a:r>
          </a:p>
          <a:p>
            <a:r>
              <a:rPr lang="en-US" dirty="0"/>
              <a:t>Figurative – not true and not meant to be taken as true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Metaphor</a:t>
            </a:r>
          </a:p>
          <a:p>
            <a:r>
              <a:rPr lang="en-US" dirty="0" smtClean="0"/>
              <a:t>Simile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Allusion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Symbol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Pun</a:t>
            </a:r>
          </a:p>
          <a:p>
            <a:r>
              <a:rPr lang="en-US" dirty="0" smtClean="0"/>
              <a:t>Idiom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9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Speaker </a:t>
            </a:r>
            <a:r>
              <a:rPr lang="en-US" dirty="0"/>
              <a:t>and </a:t>
            </a:r>
            <a:r>
              <a:rPr lang="en-US" dirty="0" smtClean="0"/>
              <a:t>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speaker is the voice talking to us in a poem</a:t>
            </a:r>
          </a:p>
          <a:p>
            <a:pPr lvl="1"/>
            <a:r>
              <a:rPr lang="en-US" dirty="0"/>
              <a:t>It is not necessarily the poet.  </a:t>
            </a:r>
          </a:p>
          <a:p>
            <a:pPr lvl="1"/>
            <a:r>
              <a:rPr lang="en-US" dirty="0"/>
              <a:t>The speaker may take on a persona or a mask</a:t>
            </a:r>
          </a:p>
          <a:p>
            <a:pPr lvl="2"/>
            <a:r>
              <a:rPr lang="en-US" dirty="0"/>
              <a:t>May become a different sex or age or personality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The voice is the speaker’s tone and his/her style of writing</a:t>
            </a:r>
          </a:p>
          <a:p>
            <a:pPr lvl="1"/>
            <a:r>
              <a:rPr lang="en-US" dirty="0"/>
              <a:t>Voice = tone + style</a:t>
            </a:r>
          </a:p>
          <a:p>
            <a:pPr lvl="1"/>
            <a:r>
              <a:rPr lang="en-US" dirty="0"/>
              <a:t>Voice = attitude + word choice, poem type, sentence structure, placement of words on the page, etc.  </a:t>
            </a:r>
          </a:p>
          <a:p>
            <a:pPr lvl="1"/>
            <a:r>
              <a:rPr lang="en-US" dirty="0"/>
              <a:t>How would you describe your voice?</a:t>
            </a:r>
          </a:p>
        </p:txBody>
      </p:sp>
    </p:spTree>
    <p:extLst>
      <p:ext uri="{BB962C8B-B14F-4D97-AF65-F5344CB8AC3E}">
        <p14:creationId xmlns:p14="http://schemas.microsoft.com/office/powerpoint/2010/main" val="18395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and Mood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Tone:  The attitude the speaker expresses towards the subject or audience</a:t>
            </a:r>
          </a:p>
          <a:p>
            <a:r>
              <a:rPr lang="en-US" dirty="0" smtClean="0"/>
              <a:t>Mood</a:t>
            </a:r>
            <a:r>
              <a:rPr lang="en-US" dirty="0"/>
              <a:t>:  The feeling a poem creates through word </a:t>
            </a:r>
            <a:r>
              <a:rPr lang="en-US" dirty="0" smtClean="0"/>
              <a:t>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Forms of Poetry?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Lyric poem: expresses emotion, does not tell a story, usually short</a:t>
            </a:r>
          </a:p>
          <a:p>
            <a:r>
              <a:rPr lang="en-US" dirty="0" smtClean="0"/>
              <a:t>Blank verse: regular rhythm, no rhyme</a:t>
            </a:r>
          </a:p>
          <a:p>
            <a:r>
              <a:rPr lang="en-US" dirty="0" smtClean="0"/>
              <a:t>Free verse: no rhyme but has rhythm, used to imitate everyday speech</a:t>
            </a:r>
          </a:p>
          <a:p>
            <a:r>
              <a:rPr lang="en-US" dirty="0" smtClean="0"/>
              <a:t>Haiku: from Japan, only has 3 lines (5, 7, 5 syllables), focuses on nature</a:t>
            </a:r>
          </a:p>
          <a:p>
            <a:r>
              <a:rPr lang="en-US" dirty="0" smtClean="0"/>
              <a:t>Sonnet: 14 line lyric poem with alternating rhyme scheme (ABAB, BCBC, etc.)</a:t>
            </a:r>
          </a:p>
          <a:p>
            <a:r>
              <a:rPr lang="en-US" dirty="0" smtClean="0"/>
              <a:t>Ballad/Epic: tells a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Rhythm and Rhyme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is sound used in poetry, and why do poets use it?</a:t>
            </a:r>
          </a:p>
        </p:txBody>
      </p:sp>
    </p:spTree>
    <p:extLst>
      <p:ext uri="{BB962C8B-B14F-4D97-AF65-F5344CB8AC3E}">
        <p14:creationId xmlns:p14="http://schemas.microsoft.com/office/powerpoint/2010/main" val="3619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58136</TotalTime>
  <Words>692</Words>
  <Application>Microsoft Office PowerPoint</Application>
  <PresentationFormat>On-screen Show (4:3)</PresentationFormat>
  <Paragraphs>96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Schoolbook</vt:lpstr>
      <vt:lpstr>Wingdings</vt:lpstr>
      <vt:lpstr>Wingdings 2</vt:lpstr>
      <vt:lpstr>Oriel</vt:lpstr>
      <vt:lpstr>Poetic Elements</vt:lpstr>
      <vt:lpstr>What is poetry?</vt:lpstr>
      <vt:lpstr>Figures of Speech </vt:lpstr>
      <vt:lpstr>figure of Speech/Figurative language</vt:lpstr>
      <vt:lpstr>recap</vt:lpstr>
      <vt:lpstr>What are Speaker and Voice?</vt:lpstr>
      <vt:lpstr>Tone and Mood</vt:lpstr>
      <vt:lpstr>What are the Forms of Poetry?</vt:lpstr>
      <vt:lpstr>Rhythm and Rhyme</vt:lpstr>
      <vt:lpstr>What is Rhythm?</vt:lpstr>
      <vt:lpstr>What is Rhyme?</vt:lpstr>
      <vt:lpstr>What Rhymes with Orange?</vt:lpstr>
      <vt:lpstr>Rhyme, continued</vt:lpstr>
      <vt:lpstr>What is Repetition?</vt:lpstr>
      <vt:lpstr>What is Theme?</vt:lpstr>
    </vt:vector>
  </TitlesOfParts>
  <Company>WCSD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 Devices</dc:title>
  <dc:creator>Taves, Courtney</dc:creator>
  <cp:lastModifiedBy>Young, Neal</cp:lastModifiedBy>
  <cp:revision>141</cp:revision>
  <dcterms:created xsi:type="dcterms:W3CDTF">2013-09-24T21:37:25Z</dcterms:created>
  <dcterms:modified xsi:type="dcterms:W3CDTF">2020-10-20T17:24:01Z</dcterms:modified>
</cp:coreProperties>
</file>